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oLZ3EQU2RCQqQn/ggwvQ2L9Tg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/>
          <p:nvPr>
            <p:ph type="title"/>
          </p:nvPr>
        </p:nvSpPr>
        <p:spPr>
          <a:xfrm>
            <a:off x="838200" y="2223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" type="body"/>
          </p:nvPr>
        </p:nvSpPr>
        <p:spPr>
          <a:xfrm rot="5400000">
            <a:off x="3920331" y="60534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838200" y="21160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838200" y="3613533"/>
            <a:ext cx="10515600" cy="2563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type="title"/>
          </p:nvPr>
        </p:nvSpPr>
        <p:spPr>
          <a:xfrm>
            <a:off x="838200" y="2223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838200" y="2223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 txBox="1"/>
          <p:nvPr>
            <p:ph type="title"/>
          </p:nvPr>
        </p:nvSpPr>
        <p:spPr>
          <a:xfrm>
            <a:off x="838200" y="22238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5"/>
          <p:cNvSpPr txBox="1"/>
          <p:nvPr>
            <p:ph idx="1" type="body"/>
          </p:nvPr>
        </p:nvSpPr>
        <p:spPr>
          <a:xfrm>
            <a:off x="838200" y="36874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school-education.ec.europa.eu/en/etwinning" TargetMode="External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hyperlink" Target="mailto:etwinning.helpdesk@indire.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https://school-education.ec.europa.eu/en/pupil-logi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s://ecas.ec.europa.eu/cas/login" TargetMode="External"/><Relationship Id="rId5" Type="http://schemas.openxmlformats.org/officeDocument/2006/relationships/hyperlink" Target="mailto:etwinning.helpdesk@indire.it" TargetMode="External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hool-education.ec.europa.eu/en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document/d/1k4ToF6w94q2L69XE59gMrlQ0ikPrDX5x31h08RGq8vk/edit?usp=sharing" TargetMode="External"/><Relationship Id="rId4" Type="http://schemas.openxmlformats.org/officeDocument/2006/relationships/hyperlink" Target="https://school-education.ec.europa.eu/en/etwinning/projects/discovering-twinspace/twinspac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hyperlink" Target="https://www.robertosconocchini.it/" TargetMode="External"/><Relationship Id="rId5" Type="http://schemas.openxmlformats.org/officeDocument/2006/relationships/hyperlink" Target="https://www.teachthought.com/" TargetMode="External"/><Relationship Id="rId6" Type="http://schemas.openxmlformats.org/officeDocument/2006/relationships/hyperlink" Target="https://www.educatorstechnology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it.surveymonkey.com/r/formazione_regionale_Erasmus_eTwinning_24_25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acebook.com/groups/762015737162136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hyperlink" Target="mailto:etwinning.helpdesk@indire.it" TargetMode="External"/><Relationship Id="rId9" Type="http://schemas.openxmlformats.org/officeDocument/2006/relationships/image" Target="../media/image24.png"/><Relationship Id="rId5" Type="http://schemas.openxmlformats.org/officeDocument/2006/relationships/hyperlink" Target="mailto:etwinning@indire.it" TargetMode="External"/><Relationship Id="rId6" Type="http://schemas.openxmlformats.org/officeDocument/2006/relationships/hyperlink" Target="https://school-education.ec.europa.eu/en" TargetMode="External"/><Relationship Id="rId7" Type="http://schemas.openxmlformats.org/officeDocument/2006/relationships/hyperlink" Target="https://etwinning.indire.it/" TargetMode="External"/><Relationship Id="rId8" Type="http://schemas.openxmlformats.org/officeDocument/2006/relationships/hyperlink" Target="https://www.erasmusplus.it/scuola/erasmus-per-la-scuola/ambasciatori-erasmus-scuol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://etwinning.indire.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etwinning.indire.it/wp-content/uploads/2024/10/Infografica_criteri-di-qualita.pdf" TargetMode="External"/><Relationship Id="rId5" Type="http://schemas.openxmlformats.org/officeDocument/2006/relationships/hyperlink" Target="https://docs.google.com/document/d/1pg6Cm7K8GHZe-UWD0raNhQ_ih-7hHwN-/edit?usp=sharing&amp;ouid=100441411317939007343&amp;rtpof=true&amp;sd=tru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526473" y="1662545"/>
            <a:ext cx="7691252" cy="1971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194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0D4194"/>
                </a:solidFill>
              </a:rPr>
              <a:t>“eTwinning: Il primo passo verso l’internazionalizzazione"</a:t>
            </a:r>
            <a:endParaRPr/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526473" y="3633849"/>
            <a:ext cx="10515600" cy="108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14/01/2025  dalle 15:00-17:00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seminario online ospitato da IT Falco Capua Caserta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526473" y="5007857"/>
            <a:ext cx="11135096" cy="42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Angela Lucia Capezzuto ambasciatrice Erasmus+ Scuola Campania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8246" y="372836"/>
            <a:ext cx="1883827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2480" y="3070444"/>
            <a:ext cx="1941244" cy="1827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1864547" y="-612775"/>
            <a:ext cx="805196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Per avviare un progetto eTwinning</a:t>
            </a:r>
            <a:endParaRPr/>
          </a:p>
        </p:txBody>
      </p:sp>
      <p:pic>
        <p:nvPicPr>
          <p:cNvPr id="168" name="Google Shape;16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613" y="1760440"/>
            <a:ext cx="5851115" cy="3335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>
            <p:ph idx="2" type="body"/>
          </p:nvPr>
        </p:nvSpPr>
        <p:spPr>
          <a:xfrm>
            <a:off x="-2" y="1760440"/>
            <a:ext cx="6211615" cy="488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en-GB"/>
              <a:t>Fasi per la creazione di un progetto: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GB"/>
              <a:t>Dopo la fase di </a:t>
            </a:r>
            <a:r>
              <a:rPr b="1" lang="en-GB"/>
              <a:t>co-progettazione</a:t>
            </a:r>
            <a:r>
              <a:rPr lang="en-GB"/>
              <a:t> il fondatore </a:t>
            </a:r>
            <a:r>
              <a:rPr b="1" lang="en-GB"/>
              <a:t>compila la scheda di progetto online</a:t>
            </a:r>
            <a:r>
              <a:rPr lang="en-GB"/>
              <a:t> e</a:t>
            </a:r>
            <a:r>
              <a:rPr b="1" lang="en-GB"/>
              <a:t> invita il co-fondatore </a:t>
            </a:r>
            <a:r>
              <a:rPr lang="en-GB"/>
              <a:t>a partecipare al progetto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GB"/>
              <a:t>Le Unità Nazionali dei rispettivi paesi </a:t>
            </a:r>
            <a:r>
              <a:rPr b="1" lang="en-GB"/>
              <a:t>approvano</a:t>
            </a:r>
            <a:r>
              <a:rPr lang="en-GB"/>
              <a:t> il progetto (ci possono volere alcuni giorni)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GB"/>
              <a:t>Dopo l’approvazione del progetto sarà a disposizione il </a:t>
            </a:r>
            <a:r>
              <a:rPr b="1" lang="en-GB"/>
              <a:t>Twinspace di progetto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GB"/>
              <a:t>Si invitano tutti gli altri partner del progetto a </a:t>
            </a:r>
            <a:r>
              <a:rPr b="1" lang="en-GB"/>
              <a:t>divenire membri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0" y="-252248"/>
            <a:ext cx="9963806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accent4"/>
                </a:solidFill>
              </a:rPr>
              <a:t>eTwinning, la comunità di scuole in Europa</a:t>
            </a:r>
            <a:r>
              <a:rPr lang="en-GB">
                <a:solidFill>
                  <a:srgbClr val="0D4194"/>
                </a:solidFill>
              </a:rPr>
              <a:t> </a:t>
            </a:r>
            <a:br>
              <a:rPr lang="en-GB">
                <a:solidFill>
                  <a:srgbClr val="0D4194"/>
                </a:solidFill>
              </a:rPr>
            </a:br>
            <a:endParaRPr/>
          </a:p>
        </p:txBody>
      </p:sp>
      <p:pic>
        <p:nvPicPr>
          <p:cNvPr id="175" name="Google Shape;17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292" y="1764303"/>
            <a:ext cx="3923154" cy="23676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>
            <p:ph idx="2" type="body"/>
          </p:nvPr>
        </p:nvSpPr>
        <p:spPr>
          <a:xfrm>
            <a:off x="141890" y="3547240"/>
            <a:ext cx="4871544" cy="2321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Ricerca partner &amp; </a:t>
            </a:r>
            <a:r>
              <a:rPr b="1" lang="en-GB">
                <a:solidFill>
                  <a:srgbClr val="FF0000"/>
                </a:solidFill>
              </a:rPr>
              <a:t>Crea progetti</a:t>
            </a:r>
            <a:endParaRPr b="1">
              <a:solidFill>
                <a:srgbClr val="FF0000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Partecipa a Formazione ed eventi riservati agli eTwinners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Crea o partecipa ai Gruppi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Partecipa alla community! – </a:t>
            </a:r>
            <a:r>
              <a:rPr b="1" i="1" lang="en-GB">
                <a:solidFill>
                  <a:srgbClr val="FF0000"/>
                </a:solidFill>
              </a:rPr>
              <a:t>work in progress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877062" y="994009"/>
            <a:ext cx="82096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eTwinning è parte di ESEP – European School Education Platform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https://school-education.ec.europa.eu/en/etwinning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2798" y="3754857"/>
            <a:ext cx="3982015" cy="310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838200" y="21160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Calibri"/>
              <a:buNone/>
            </a:pPr>
            <a:r>
              <a:rPr b="1" lang="en-GB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eTWINNING E ERASMUS+</a:t>
            </a:r>
            <a:endParaRPr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8753" y="1601039"/>
            <a:ext cx="8911639" cy="45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/>
          <p:nvPr/>
        </p:nvSpPr>
        <p:spPr>
          <a:xfrm>
            <a:off x="2344057" y="528582"/>
            <a:ext cx="75038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b="1" lang="en-GB"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eTWINNING E ERASMUS+</a:t>
            </a:r>
            <a:endParaRPr b="1" sz="3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3011488" y="-612775"/>
            <a:ext cx="4343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Alcune informazioni</a:t>
            </a:r>
            <a:endParaRPr/>
          </a:p>
        </p:txBody>
      </p:sp>
      <p:pic>
        <p:nvPicPr>
          <p:cNvPr id="191" name="Google Shape;19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700" y="1574800"/>
            <a:ext cx="3633788" cy="424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 txBox="1"/>
          <p:nvPr>
            <p:ph idx="2" type="body"/>
          </p:nvPr>
        </p:nvSpPr>
        <p:spPr>
          <a:xfrm>
            <a:off x="241300" y="2057400"/>
            <a:ext cx="651510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Se avevate un account sulla vecchia piattaforma, dovrete creare un nuovo </a:t>
            </a:r>
            <a:r>
              <a:rPr lang="en-GB"/>
              <a:t>account</a:t>
            </a:r>
            <a:r>
              <a:rPr lang="en-GB"/>
              <a:t> ESEP con la stessa mail che utilizzavate. Se non avete più accesso a questa mail, create un nuovo account con la mail che desiderate utilizzare e scrivete a eTwinning helpdesk.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Se avete </a:t>
            </a:r>
            <a:r>
              <a:rPr lang="en-GB"/>
              <a:t>problemi</a:t>
            </a:r>
            <a:r>
              <a:rPr lang="en-GB"/>
              <a:t> con la scuola del vostro account (non risulta validate/non risulta eTwinning) provate ad aggiungerla nuovamente dal vostro profilo. Se il problema persiste, scrivete a eTwinning helpdesk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Alcune funzionalità esistenti nella vecchia piattaforma non sono state ancora tutte ripristinate sul nuovo sito.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etwinning.helpdesk@indire.it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2128839" y="-612775"/>
            <a:ext cx="74025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Problemi comuni e alcuni consigli</a:t>
            </a:r>
            <a:endParaRPr/>
          </a:p>
        </p:txBody>
      </p:sp>
      <p:pic>
        <p:nvPicPr>
          <p:cNvPr id="198" name="Google Shape;19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4914" y="1896370"/>
            <a:ext cx="4836584" cy="37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>
            <p:ph idx="2" type="body"/>
          </p:nvPr>
        </p:nvSpPr>
        <p:spPr>
          <a:xfrm>
            <a:off x="592909" y="1377603"/>
            <a:ext cx="6083300" cy="481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Se non riuscite a trovare altri partner per invitarli ad un progetto, controllate se avete cliccato su “sono disponibile per progetti”, se gli altri account fanno parte dei vostri contatti e che i vostri account siano corretti, con il ruolo corretto (es. TEACHER) e la scuola senza problemi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Usate password semplici per invitare gli alunni in modo da evitare </a:t>
            </a:r>
            <a:r>
              <a:rPr lang="en-GB"/>
              <a:t>problemi</a:t>
            </a:r>
            <a:r>
              <a:rPr lang="en-GB"/>
              <a:t> di accesso. Per farli accedere, lo dovete fare da qui: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https://school-education.ec.europa.eu/en/pupil-login</a:t>
            </a:r>
            <a:r>
              <a:rPr lang="en-GB"/>
              <a:t> Gli alunni attualmente non possono mandare messaggi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Evitare di scrivere per conto di un altro utente; per motivi di sicurezza e privacy i tecnici non possono procedure a modificare se non è lo stesso utente a chiederlo a eTwinning Helpdesk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La piattaforma è in fase di continuo sviluppo e la correzione di vari bug più o meno importanti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Per i Groups, la ricerca è ora possibile (anche con filtri)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Ci sono rooms, che sono un gruppo meno formale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3672840" y="-506095"/>
            <a:ext cx="650938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Creare un EU login</a:t>
            </a:r>
            <a:br>
              <a:rPr lang="en-GB">
                <a:solidFill>
                  <a:schemeClr val="accent4"/>
                </a:solidFill>
              </a:rPr>
            </a:br>
            <a:r>
              <a:rPr lang="en-GB" sz="1600">
                <a:solidFill>
                  <a:schemeClr val="accent4"/>
                </a:solidFill>
              </a:rPr>
              <a:t>https://ecas.ec.europa.eu/cas/login</a:t>
            </a:r>
            <a:endParaRPr sz="1600"/>
          </a:p>
        </p:txBody>
      </p:sp>
      <p:pic>
        <p:nvPicPr>
          <p:cNvPr id="205" name="Google Shape;20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1982" y="1584960"/>
            <a:ext cx="4312680" cy="3529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>
            <p:ph idx="2" type="body"/>
          </p:nvPr>
        </p:nvSpPr>
        <p:spPr>
          <a:xfrm>
            <a:off x="218439" y="948757"/>
            <a:ext cx="7358017" cy="6032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b="1" lang="en-GB">
                <a:solidFill>
                  <a:srgbClr val="FF0000"/>
                </a:solidFill>
              </a:rPr>
              <a:t>Non hai un account EU login?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/>
              <a:t>Creane uno accedendo al portale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https://ecas.ec.europa.eu/cas/login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eri già registrato sulla vecchia piattaforma eTwinning? Allora crea l’account EU LOGIN </a:t>
            </a:r>
            <a:r>
              <a:rPr b="1" lang="en-GB">
                <a:solidFill>
                  <a:srgbClr val="FF0000"/>
                </a:solidFill>
              </a:rPr>
              <a:t>con lo stesso email con cui eri registrato/a in eTwinning</a:t>
            </a:r>
            <a:r>
              <a:rPr lang="en-GB"/>
              <a:t>. Questo ti permetterà di mantenere il tuo “vecchio” profile eTwinning con tutta la tua storia.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i="1" lang="en-GB" sz="1400"/>
              <a:t>*Se non hai più accesso alla vecchia email, dovrai </a:t>
            </a:r>
            <a:r>
              <a:rPr b="1" i="1" lang="en-GB" sz="1400"/>
              <a:t>necessariamente</a:t>
            </a:r>
            <a:r>
              <a:rPr b="1" i="1" lang="en-GB" sz="1400"/>
              <a:t> fare un EU login con una nuova mail, creando un profile su ESEP ex novo. Se vuoi mantenere comunque lo storico di quanto fatto sulla vecchia piattaforma, scrivi a</a:t>
            </a:r>
            <a:r>
              <a:rPr lang="en-GB" sz="1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etwinning.helpdesk@indire.it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b="1" lang="en-GB">
                <a:solidFill>
                  <a:srgbClr val="FF0000"/>
                </a:solidFill>
              </a:rPr>
              <a:t>Hai già un account EU login?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/>
              <a:t>eri già registrato sulla vecchia piattaforma eTwinning?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/>
              <a:t>se l’account del EU login </a:t>
            </a:r>
            <a:r>
              <a:rPr b="1" lang="en-GB">
                <a:solidFill>
                  <a:srgbClr val="FF0000"/>
                </a:solidFill>
              </a:rPr>
              <a:t>ha lo stesso email</a:t>
            </a:r>
            <a:r>
              <a:rPr lang="en-GB"/>
              <a:t> con cui eri registrato/a in eTwinning, nessun problema!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/>
              <a:t>se EU login </a:t>
            </a:r>
            <a:r>
              <a:rPr b="1" lang="en-GB">
                <a:solidFill>
                  <a:srgbClr val="0070C0"/>
                </a:solidFill>
              </a:rPr>
              <a:t>ha una mail diversa</a:t>
            </a:r>
            <a:r>
              <a:rPr b="1" lang="en-GB"/>
              <a:t> </a:t>
            </a:r>
            <a:r>
              <a:rPr lang="en-GB"/>
              <a:t>dal vecchio profile eTwinning Ma </a:t>
            </a:r>
            <a:r>
              <a:rPr b="1" lang="en-GB">
                <a:solidFill>
                  <a:srgbClr val="0070C0"/>
                </a:solidFill>
              </a:rPr>
              <a:t>è collegata </a:t>
            </a:r>
            <a:r>
              <a:rPr lang="en-GB"/>
              <a:t>a database/piattaforme Erasmus+ per la gestione di progetti – </a:t>
            </a:r>
            <a:r>
              <a:rPr b="1" lang="en-GB">
                <a:solidFill>
                  <a:srgbClr val="FF0000"/>
                </a:solidFill>
              </a:rPr>
              <a:t>non cambiare email dell’EU Login</a:t>
            </a:r>
            <a:r>
              <a:rPr lang="en-GB"/>
              <a:t> altrimenti questi accessi verranno bloccati; </a:t>
            </a:r>
            <a:r>
              <a:rPr b="1" lang="en-GB">
                <a:solidFill>
                  <a:srgbClr val="FF0000"/>
                </a:solidFill>
              </a:rPr>
              <a:t>CREA UN NUOVO EU LOGIN CON EMAIL DI etwinning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1982" y="4192868"/>
            <a:ext cx="2051893" cy="2252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958" y="1078700"/>
            <a:ext cx="10058400" cy="560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>
            <a:off x="3715657" y="341999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Creare un EU login</a:t>
            </a:r>
            <a:b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/>
          <p:nvPr/>
        </p:nvSpPr>
        <p:spPr>
          <a:xfrm>
            <a:off x="3570515" y="298455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Creare un EU login</a:t>
            </a:r>
            <a:b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105" y="1151305"/>
            <a:ext cx="8474410" cy="54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/>
          <p:nvPr/>
        </p:nvSpPr>
        <p:spPr>
          <a:xfrm>
            <a:off x="2975428" y="385542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 EU login, via su ESEP</a:t>
            </a:r>
            <a:b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 rot="1205994">
            <a:off x="2132399" y="837437"/>
            <a:ext cx="1262743" cy="17180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D419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304800" y="2545674"/>
            <a:ext cx="5892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https://school-education.ec.europa.eu/en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5944051" y="1770938"/>
            <a:ext cx="1648573" cy="145431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7768449" y="2545674"/>
            <a:ext cx="34447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clicca “CREATE ACCOUNT”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1" y="3049766"/>
            <a:ext cx="7010400" cy="36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7501" y="3366451"/>
            <a:ext cx="3126683" cy="329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/>
          <p:nvPr/>
        </p:nvSpPr>
        <p:spPr>
          <a:xfrm>
            <a:off x="7416800" y="4853628"/>
            <a:ext cx="351649" cy="31345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D419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/>
          <p:nvPr/>
        </p:nvSpPr>
        <p:spPr>
          <a:xfrm>
            <a:off x="2452915" y="449820"/>
            <a:ext cx="792479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Registrazione su ESEP</a:t>
            </a:r>
            <a:br>
              <a:rPr b="1" lang="en-GB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584200" y="1896370"/>
            <a:ext cx="10403114" cy="481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194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0D4194"/>
                </a:solidFill>
                <a:latin typeface="Arial"/>
                <a:ea typeface="Arial"/>
                <a:cs typeface="Arial"/>
                <a:sym typeface="Arial"/>
              </a:rPr>
              <a:t>Esegui le istruzioni che seguono</a:t>
            </a:r>
            <a:endParaRPr b="1" sz="4000">
              <a:solidFill>
                <a:srgbClr val="0D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194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0D4194"/>
                </a:solidFill>
                <a:latin typeface="Arial"/>
                <a:ea typeface="Arial"/>
                <a:cs typeface="Arial"/>
                <a:sym typeface="Arial"/>
              </a:rPr>
              <a:t>Sei iscritto/a!</a:t>
            </a:r>
            <a:endParaRPr b="1" sz="4000">
              <a:solidFill>
                <a:srgbClr val="0D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194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0D4194"/>
                </a:solidFill>
                <a:latin typeface="Arial"/>
                <a:ea typeface="Arial"/>
                <a:cs typeface="Arial"/>
                <a:sym typeface="Arial"/>
              </a:rPr>
              <a:t>PS: non dimenticare di spuntare la casella “disponibile per progetti eTwinning”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rgbClr val="0D41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194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0D4194"/>
                </a:solidFill>
                <a:latin typeface="Arial"/>
                <a:ea typeface="Arial"/>
                <a:cs typeface="Arial"/>
                <a:sym typeface="Arial"/>
              </a:rPr>
              <a:t>E adesso navighiamo ESEP!</a:t>
            </a:r>
            <a:endParaRPr b="1" sz="4000">
              <a:solidFill>
                <a:srgbClr val="0D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subTitle"/>
          </p:nvPr>
        </p:nvSpPr>
        <p:spPr>
          <a:xfrm>
            <a:off x="1463040" y="209545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</a:pPr>
            <a:r>
              <a:rPr lang="en-GB" sz="3600">
                <a:solidFill>
                  <a:schemeClr val="accent4"/>
                </a:solidFill>
              </a:rPr>
              <a:t>Per fare una domanda semplicemente vai su: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194"/>
              </a:buClr>
              <a:buSzPts val="3600"/>
              <a:buNone/>
            </a:pPr>
            <a:r>
              <a:rPr lang="en-GB" sz="3600">
                <a:solidFill>
                  <a:srgbClr val="0D4194"/>
                </a:solidFill>
              </a:rPr>
              <a:t>menti.com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194"/>
              </a:buClr>
              <a:buSzPts val="3600"/>
              <a:buNone/>
            </a:pPr>
            <a:r>
              <a:rPr lang="en-GB" sz="3600">
                <a:solidFill>
                  <a:srgbClr val="0D4194"/>
                </a:solidFill>
              </a:rPr>
              <a:t>e inserire il codice 232286</a:t>
            </a:r>
            <a:endParaRPr sz="3600">
              <a:solidFill>
                <a:srgbClr val="0D419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714557" y="1126618"/>
            <a:ext cx="10515600" cy="8754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5000"/>
              <a:buFont typeface="Calibri"/>
              <a:buNone/>
            </a:pPr>
            <a:r>
              <a:rPr b="1" lang="en-GB" sz="5000">
                <a:solidFill>
                  <a:srgbClr val="CC6600"/>
                </a:solidFill>
                <a:latin typeface="Calibri"/>
                <a:ea typeface="Calibri"/>
                <a:cs typeface="Calibri"/>
                <a:sym typeface="Calibri"/>
              </a:rPr>
              <a:t>Il Twinspace…facciamo un workshop?</a:t>
            </a:r>
            <a:endParaRPr b="1" sz="5000">
              <a:solidFill>
                <a:srgbClr val="CC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 txBox="1"/>
          <p:nvPr>
            <p:ph idx="1" type="body"/>
          </p:nvPr>
        </p:nvSpPr>
        <p:spPr>
          <a:xfrm>
            <a:off x="478971" y="2230147"/>
            <a:ext cx="11382103" cy="35562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GB" sz="2000"/>
              <a:t>I lavori da fare sono elencati nel Google doc. al link: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 sz="2000" u="sng">
                <a:solidFill>
                  <a:schemeClr val="hlink"/>
                </a:solidFill>
                <a:hlinkClick r:id="rId3"/>
              </a:rPr>
              <a:t>https://docs.google.com/document/d/1k4ToF6w94q2L69XE59gMrlQ0ikPrDX5x31h08RGq8vk/edit?usp=sharing</a:t>
            </a:r>
            <a:endParaRPr b="1"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GB" sz="2000"/>
              <a:t>I </a:t>
            </a:r>
            <a:r>
              <a:rPr b="1" lang="en-GB" sz="2000" u="sng">
                <a:solidFill>
                  <a:srgbClr val="FF0000"/>
                </a:solidFill>
              </a:rPr>
              <a:t>partecipanti già iscritti</a:t>
            </a:r>
            <a:r>
              <a:rPr b="1" lang="en-GB" sz="2000"/>
              <a:t>, chiedono il mio contatto in eTwinning. Io vi aggiungo al </a:t>
            </a:r>
            <a:r>
              <a:rPr b="1" i="1" lang="en-GB" sz="2000"/>
              <a:t>Twinspace</a:t>
            </a:r>
            <a:r>
              <a:rPr b="1" lang="en-GB" sz="2000"/>
              <a:t> “Discovering the Twinspace” per la formazione docenti: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 sz="2000" u="sng">
                <a:solidFill>
                  <a:schemeClr val="hlink"/>
                </a:solidFill>
                <a:hlinkClick r:id="rId4"/>
              </a:rPr>
              <a:t>https://school-education.ec.europa.eu/en/etwinning/projects/discovering-twinspace/twinspace</a:t>
            </a:r>
            <a:endParaRPr b="1"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GB" sz="2000"/>
              <a:t>Controllate i lavoretti da fare per iniziare a capire il funzionamento del Twinspace.</a:t>
            </a:r>
            <a:endParaRPr b="1" sz="20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543698" y="11231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Calibri"/>
              <a:buNone/>
            </a:pPr>
            <a:r>
              <a:rPr b="1" lang="en-GB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ALCUNI BLOG PER TROVARE TOOLS PER I VOSTRI PROGETTI</a:t>
            </a:r>
            <a:endParaRPr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110" y="2183028"/>
            <a:ext cx="9753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>
            <p:ph idx="1" type="body"/>
          </p:nvPr>
        </p:nvSpPr>
        <p:spPr>
          <a:xfrm>
            <a:off x="271849" y="2086234"/>
            <a:ext cx="11771870" cy="2535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MAESTRO ROBERTO</a:t>
            </a:r>
            <a:r>
              <a:rPr lang="en-GB"/>
              <a:t>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https://www.robertosconocchini.it/</a:t>
            </a:r>
            <a:r>
              <a:rPr lang="en-GB"/>
              <a:t> (italiano)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TEACHTHOUGHT: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https://www.teachthought.com</a:t>
            </a:r>
            <a:r>
              <a:rPr lang="en-GB"/>
              <a:t> (inglese)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/>
              <a:t>EDUCATORS’ TECHNOLOGY: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https://www.educatorstechnology.com</a:t>
            </a:r>
            <a:r>
              <a:rPr lang="en-GB"/>
              <a:t> (inglese)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/>
          <p:nvPr>
            <p:ph type="title"/>
          </p:nvPr>
        </p:nvSpPr>
        <p:spPr>
          <a:xfrm>
            <a:off x="635000" y="1219582"/>
            <a:ext cx="10515600" cy="956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rPr lang="en-GB" sz="3600">
                <a:solidFill>
                  <a:schemeClr val="accent4"/>
                </a:solidFill>
              </a:rPr>
              <a:t>FEEDBACK FORM ufficiale per eTwinning INDIRE </a:t>
            </a:r>
            <a:br>
              <a:rPr lang="en-GB"/>
            </a:br>
            <a:endParaRPr/>
          </a:p>
        </p:txBody>
      </p:sp>
      <p:sp>
        <p:nvSpPr>
          <p:cNvPr id="256" name="Google Shape;256;p22"/>
          <p:cNvSpPr txBox="1"/>
          <p:nvPr>
            <p:ph idx="1" type="body"/>
          </p:nvPr>
        </p:nvSpPr>
        <p:spPr>
          <a:xfrm>
            <a:off x="449943" y="2390754"/>
            <a:ext cx="11393714" cy="1012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Si prega di offrire feedback sull’andamento del seminario online di stasera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152400" y="3832714"/>
            <a:ext cx="12192000" cy="9562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GB" sz="9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https://it.surveymonkey.com/r/formazione_regionale_Erasmus_eTwinning_24_25</a:t>
            </a:r>
            <a:br>
              <a:rPr b="1" lang="en-GB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type="title"/>
          </p:nvPr>
        </p:nvSpPr>
        <p:spPr>
          <a:xfrm>
            <a:off x="2109652" y="3950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lang="en-GB">
                <a:solidFill>
                  <a:srgbClr val="FFC000"/>
                </a:solidFill>
              </a:rPr>
              <a:t>Disseminazione dei risultati?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1053737" y="1985554"/>
            <a:ext cx="705770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con invito ad autorità locali, nazionali, comunità scolastica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networks: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eTwinning Campania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Giornali locali, online, TV locali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Seminari tematici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Vedete voi e la vostra creatività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216" y="1027823"/>
            <a:ext cx="2579589" cy="507189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/>
          <p:nvPr/>
        </p:nvSpPr>
        <p:spPr>
          <a:xfrm>
            <a:off x="3105805" y="1062318"/>
            <a:ext cx="6984126" cy="503740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3721609" y="443048"/>
            <a:ext cx="15744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Grazie!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3105805" y="985241"/>
            <a:ext cx="7126016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Contatti: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Unità nazionale eTwinning Italia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Assistenza tecnica: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etwinning.helpdesk@indire.it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Richiesta di informazioni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etwinning@indire.it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ESEP: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https://school-education.ec.europa.eu/en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Sito italiano (news, seminari, supporto e approfondimenti)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https://etwinning.indire.it/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Trova l’ambasciatori eTwinning vicino a te!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https://www.erasmusplus.it/scuola/erasmus-per-la-scuola/ambasciatori-erasmus-scuola/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Segui eTwinning Italia sui social network!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17717" y="5917797"/>
            <a:ext cx="1821338" cy="34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367937" y="435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194"/>
              </a:buClr>
              <a:buSzPts val="3400"/>
              <a:buFont typeface="Arial"/>
              <a:buNone/>
            </a:pPr>
            <a:r>
              <a:rPr lang="en-GB" sz="3400">
                <a:solidFill>
                  <a:srgbClr val="0D4194"/>
                </a:solidFill>
              </a:rPr>
              <a:t>eTwinning, la comunità di scuole in Europa </a:t>
            </a:r>
            <a:br>
              <a:rPr lang="en-GB" sz="3400">
                <a:solidFill>
                  <a:srgbClr val="0D4194"/>
                </a:solidFill>
              </a:rPr>
            </a:br>
            <a:endParaRPr sz="3400">
              <a:solidFill>
                <a:srgbClr val="0D4194"/>
              </a:solidFill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367937" y="2147948"/>
            <a:ext cx="11500975" cy="4344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100000"/>
              <a:buNone/>
            </a:pPr>
            <a:r>
              <a:rPr b="0" i="0"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E’ una collaborazione a distanza attraverso il web TRA CLASSI italiane e/o straniere.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Totale </a:t>
            </a:r>
            <a:r>
              <a:rPr b="1"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flessibilità</a:t>
            </a:r>
            <a:endParaRPr b="1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Temi svariati, favorita l’interdisciplinarietà e l’integrazione curricolare</a:t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Attività sulla base dell’età, disponibilità dei partner, livello tecnologico</a:t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Nessuna scadenza o vincoli burocratici per registrarsi e attivare un progetto</a:t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Disponbilità di un </a:t>
            </a:r>
            <a:r>
              <a:rPr b="1"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Twinspace</a:t>
            </a: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, spazio di lavoro web sicuro con molti strumenti TIC, a cui accedono alunni e docenti per lavorare insieme</a:t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Forum, chat e sistema di </a:t>
            </a:r>
            <a:r>
              <a:rPr b="1"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videoconferenza integrate (non ancora attivato)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828"/>
              </a:buClr>
              <a:buSzPct val="100000"/>
              <a:buChar char="•"/>
            </a:pPr>
            <a:r>
              <a:rPr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Assistenza, monitoraggio e </a:t>
            </a:r>
            <a:r>
              <a:rPr b="1" lang="en-GB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certificazione qualità</a:t>
            </a:r>
            <a:endParaRPr b="1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 progetti eTwinning possono essere parte integrante del </a:t>
            </a:r>
            <a:r>
              <a:rPr b="1" lang="en-GB"/>
              <a:t>Piano Triennale dell’Offerta Formativa</a:t>
            </a:r>
            <a:r>
              <a:rPr lang="en-GB"/>
              <a:t> (PTOF) dell’istituto, contribuendo a evidenziarne la partecipazione alle politiche europee di cooperazione.</a:t>
            </a:r>
            <a:endParaRPr b="1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67937" y="1077456"/>
            <a:ext cx="56042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Cos’è un progetto eTwinning?</a:t>
            </a:r>
            <a:endParaRPr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977" y="2049462"/>
            <a:ext cx="7468455" cy="357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>
            <p:ph idx="2" type="body"/>
          </p:nvPr>
        </p:nvSpPr>
        <p:spPr>
          <a:xfrm>
            <a:off x="152369" y="2068956"/>
            <a:ext cx="423560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Per trovare ispirazione per: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Tematiche</a:t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Attività didattiche da sviluppare</a:t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Tools utili per la collaborazione a distanza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Visita la sezione </a:t>
            </a:r>
            <a:r>
              <a:rPr b="1" i="1" lang="en-GB" sz="2000">
                <a:solidFill>
                  <a:srgbClr val="FF0000"/>
                </a:solidFill>
              </a:rPr>
              <a:t>Storie</a:t>
            </a:r>
            <a:endParaRPr b="1" i="1"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del sito nazionale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etwinning.indire.it</a:t>
            </a:r>
            <a:endParaRPr sz="2000"/>
          </a:p>
        </p:txBody>
      </p:sp>
      <p:sp>
        <p:nvSpPr>
          <p:cNvPr id="119" name="Google Shape;119;p4"/>
          <p:cNvSpPr txBox="1"/>
          <p:nvPr>
            <p:ph type="title"/>
          </p:nvPr>
        </p:nvSpPr>
        <p:spPr>
          <a:xfrm>
            <a:off x="2065084" y="-61277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Cos’è un progetto eTwinning?</a:t>
            </a:r>
            <a:endParaRPr sz="3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212853" y="-612775"/>
            <a:ext cx="952950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Le premesse per sviluppare un buon progetto</a:t>
            </a:r>
            <a:endParaRPr/>
          </a:p>
        </p:txBody>
      </p:sp>
      <p:pic>
        <p:nvPicPr>
          <p:cNvPr id="125" name="Google Shape;12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7763" y="2178430"/>
            <a:ext cx="2949196" cy="221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>
            <p:ph idx="2" type="body"/>
          </p:nvPr>
        </p:nvSpPr>
        <p:spPr>
          <a:xfrm>
            <a:off x="212853" y="1609344"/>
            <a:ext cx="8312838" cy="4259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Ricerca attenta del </a:t>
            </a:r>
            <a:r>
              <a:rPr b="1" lang="en-GB">
                <a:solidFill>
                  <a:srgbClr val="FF0000"/>
                </a:solidFill>
              </a:rPr>
              <a:t>partner giusto</a:t>
            </a:r>
            <a:r>
              <a:rPr lang="en-GB"/>
              <a:t>. </a:t>
            </a:r>
            <a:r>
              <a:rPr b="1" lang="en-GB">
                <a:solidFill>
                  <a:srgbClr val="FF0000"/>
                </a:solidFill>
              </a:rPr>
              <a:t>Flessibilità</a:t>
            </a:r>
            <a:r>
              <a:rPr lang="en-GB"/>
              <a:t> e accogliere nuove opportunità ma mantenere dei </a:t>
            </a:r>
            <a:r>
              <a:rPr b="1" lang="en-GB">
                <a:solidFill>
                  <a:srgbClr val="FF0000"/>
                </a:solidFill>
              </a:rPr>
              <a:t>punti fermi</a:t>
            </a:r>
            <a:r>
              <a:rPr lang="en-GB"/>
              <a:t>. Possibilità di </a:t>
            </a:r>
            <a:r>
              <a:rPr b="1" lang="en-GB">
                <a:solidFill>
                  <a:srgbClr val="FF0000"/>
                </a:solidFill>
              </a:rPr>
              <a:t>allargare il partenariato</a:t>
            </a:r>
            <a:r>
              <a:rPr lang="en-GB"/>
              <a:t>, attenzione gestire molti membri è più difficile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Condivisione degli </a:t>
            </a:r>
            <a:r>
              <a:rPr b="1" lang="en-GB">
                <a:solidFill>
                  <a:srgbClr val="FF0000"/>
                </a:solidFill>
              </a:rPr>
              <a:t>obiettiv</a:t>
            </a:r>
            <a:r>
              <a:rPr lang="en-GB"/>
              <a:t>i e della </a:t>
            </a:r>
            <a:r>
              <a:rPr b="1" lang="en-GB">
                <a:solidFill>
                  <a:srgbClr val="FF0000"/>
                </a:solidFill>
              </a:rPr>
              <a:t>progettazione</a:t>
            </a:r>
            <a:r>
              <a:rPr lang="en-GB"/>
              <a:t> con i partner e anche con gli alunni se possibile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Accordarsi su come </a:t>
            </a:r>
            <a:r>
              <a:rPr b="1" lang="en-GB">
                <a:solidFill>
                  <a:srgbClr val="FF0000"/>
                </a:solidFill>
              </a:rPr>
              <a:t>strutturare il Twinspace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Stabilire obiettivi ben </a:t>
            </a:r>
            <a:r>
              <a:rPr b="1" lang="en-GB">
                <a:solidFill>
                  <a:srgbClr val="FF0000"/>
                </a:solidFill>
              </a:rPr>
              <a:t>integrati nel curriculum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Calendario di massima e </a:t>
            </a:r>
            <a:r>
              <a:rPr b="1" lang="en-GB">
                <a:solidFill>
                  <a:srgbClr val="FF0000"/>
                </a:solidFill>
              </a:rPr>
              <a:t>previsione di scadenze </a:t>
            </a:r>
            <a:r>
              <a:rPr lang="en-GB"/>
              <a:t>per le consegne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Uso delle </a:t>
            </a:r>
            <a:r>
              <a:rPr b="1" lang="en-GB">
                <a:solidFill>
                  <a:srgbClr val="FF0000"/>
                </a:solidFill>
              </a:rPr>
              <a:t>TIC</a:t>
            </a:r>
            <a:r>
              <a:rPr lang="en-GB"/>
              <a:t> – prevedere l’utilizzo di strumenti utili agli obiettivi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Definire e condividere le </a:t>
            </a:r>
            <a:r>
              <a:rPr b="1" lang="en-GB">
                <a:solidFill>
                  <a:srgbClr val="FF0000"/>
                </a:solidFill>
              </a:rPr>
              <a:t>regole di sicurezza e privacy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/>
              <a:t>Consultare i </a:t>
            </a:r>
            <a:r>
              <a:rPr b="1" lang="en-GB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criteri di valutazione </a:t>
            </a:r>
            <a:r>
              <a:rPr lang="en-GB"/>
              <a:t>per il Certificato di qualità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Un esempio di scheda progetto autentico di eTwinning: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https://docs.google.com/document/d/1pg6Cm7K8GHZe-UWD0raNhQ_ih-7hHwN-/edit?usp=sharing&amp;ouid=100441411317939007343&amp;rtpof=true&amp;sd=true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-193897" y="-338455"/>
            <a:ext cx="993184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accent4"/>
                </a:solidFill>
              </a:rPr>
              <a:t>Comunicazione –Collaborazione – Documentazione</a:t>
            </a:r>
            <a:br>
              <a:rPr lang="en-GB" sz="3000">
                <a:solidFill>
                  <a:schemeClr val="accent4"/>
                </a:solidFill>
              </a:rPr>
            </a:br>
            <a:r>
              <a:rPr i="1" lang="en-GB" sz="3000">
                <a:solidFill>
                  <a:schemeClr val="accent4"/>
                </a:solidFill>
              </a:rPr>
              <a:t>Aspetti trasversali</a:t>
            </a:r>
            <a:endParaRPr sz="3000"/>
          </a:p>
        </p:txBody>
      </p:sp>
      <p:pic>
        <p:nvPicPr>
          <p:cNvPr id="132" name="Google Shape;13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88" y="2057400"/>
            <a:ext cx="3520056" cy="254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>
            <p:ph idx="2" type="body"/>
          </p:nvPr>
        </p:nvSpPr>
        <p:spPr>
          <a:xfrm>
            <a:off x="182880" y="2057400"/>
            <a:ext cx="806500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Le attività progettuali sono </a:t>
            </a:r>
            <a:r>
              <a:rPr b="1" lang="en-GB" sz="2000"/>
              <a:t>specifiche di ogni prgetto </a:t>
            </a:r>
            <a:r>
              <a:rPr lang="en-GB" sz="2000"/>
              <a:t>in base: all’</a:t>
            </a:r>
            <a:r>
              <a:rPr b="1" lang="en-GB" sz="2000"/>
              <a:t>età</a:t>
            </a:r>
            <a:r>
              <a:rPr lang="en-GB" sz="2000"/>
              <a:t> degli alunni, al </a:t>
            </a:r>
            <a:r>
              <a:rPr b="1" lang="en-GB" sz="2000"/>
              <a:t>contesto</a:t>
            </a:r>
            <a:r>
              <a:rPr lang="en-GB" sz="2000"/>
              <a:t> scolastico, alla composizione del </a:t>
            </a:r>
            <a:r>
              <a:rPr b="1" lang="en-GB" sz="2000"/>
              <a:t>partenariato</a:t>
            </a:r>
            <a:r>
              <a:rPr lang="en-GB" sz="2000"/>
              <a:t>, al </a:t>
            </a:r>
            <a:r>
              <a:rPr b="1" lang="en-GB" sz="2000"/>
              <a:t>tema</a:t>
            </a:r>
            <a:r>
              <a:rPr lang="en-GB" sz="2000"/>
              <a:t> del progetto, agli </a:t>
            </a:r>
            <a:r>
              <a:rPr b="1" lang="en-GB" sz="2000"/>
              <a:t>strumenti</a:t>
            </a:r>
            <a:r>
              <a:rPr lang="en-GB" sz="2000"/>
              <a:t> a disposizione, ecc.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Ogni èprogetto assume la sua specificità, ma ci sono degli </a:t>
            </a:r>
            <a:r>
              <a:rPr b="1" lang="en-GB" sz="2000"/>
              <a:t>aspetti trasversali</a:t>
            </a:r>
            <a:r>
              <a:rPr lang="en-GB" sz="2000"/>
              <a:t> che sono comuni e a </a:t>
            </a:r>
            <a:r>
              <a:rPr b="1" lang="en-GB" sz="2000"/>
              <a:t>tutte le fasi progettuali: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GB" sz="2000"/>
              <a:t>COMUNICAZIONE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GB" sz="2000"/>
              <a:t>COLLABORAZIONE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GB" sz="2000"/>
              <a:t>DOCUMENTAZIONE</a:t>
            </a:r>
            <a:endParaRPr b="1" i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1765738" y="1584483"/>
            <a:ext cx="10247586" cy="4989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Tutti</a:t>
            </a:r>
            <a:r>
              <a:rPr lang="en-GB" sz="1600"/>
              <a:t> i </a:t>
            </a:r>
            <a:r>
              <a:rPr lang="en-GB" sz="1600"/>
              <a:t>docenti</a:t>
            </a:r>
            <a:r>
              <a:rPr lang="en-GB" sz="1600"/>
              <a:t> futuri partner di progetto devono essere </a:t>
            </a:r>
            <a:r>
              <a:rPr b="1" lang="en-GB" sz="1600">
                <a:solidFill>
                  <a:srgbClr val="FF0000"/>
                </a:solidFill>
              </a:rPr>
              <a:t>registrati in eTwinning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Prima di fondare il progetto, </a:t>
            </a:r>
            <a:r>
              <a:rPr b="1" lang="en-GB" sz="1600">
                <a:solidFill>
                  <a:srgbClr val="FF0000"/>
                </a:solidFill>
              </a:rPr>
              <a:t>aggiungere i future partner tra i propri contatti eTwinning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individuare </a:t>
            </a:r>
            <a:r>
              <a:rPr b="1" lang="en-GB" sz="1600">
                <a:solidFill>
                  <a:srgbClr val="FF0000"/>
                </a:solidFill>
              </a:rPr>
              <a:t>2 fondatori </a:t>
            </a:r>
            <a:r>
              <a:rPr lang="en-GB" sz="1600"/>
              <a:t>che creano il progetto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Invitare tutti i </a:t>
            </a:r>
            <a:r>
              <a:rPr lang="en-GB" sz="1600"/>
              <a:t>docenti</a:t>
            </a:r>
            <a:r>
              <a:rPr lang="en-GB" sz="1600"/>
              <a:t> coinvolti nelle varie scuole, anche se marginalmente</a:t>
            </a:r>
            <a:endParaRPr sz="16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GB" sz="2000"/>
              <a:t>Progetto NAZIONALE o progetto EUROPEO?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 progetti </a:t>
            </a:r>
            <a:r>
              <a:rPr b="1" lang="en-GB" sz="2000"/>
              <a:t>NAZIONALI</a:t>
            </a:r>
            <a:r>
              <a:rPr lang="en-GB" sz="2000"/>
              <a:t> devono essere registrati da due docenti dello stesso paese, ma di scuole diverse, </a:t>
            </a:r>
            <a:r>
              <a:rPr b="1" lang="en-GB" sz="2000"/>
              <a:t>non è possibile ottenere il Certificato di Qualità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I progetti </a:t>
            </a:r>
            <a:r>
              <a:rPr b="1" lang="en-GB" sz="2000"/>
              <a:t>EUROPEI</a:t>
            </a:r>
            <a:r>
              <a:rPr lang="en-GB" sz="2000"/>
              <a:t> devono essere da due docenti di paesi diversi, </a:t>
            </a:r>
            <a:r>
              <a:rPr b="1" lang="en-GB" sz="2000"/>
              <a:t>è possibile </a:t>
            </a:r>
            <a:r>
              <a:rPr lang="en-GB" sz="2000"/>
              <a:t>ottenere tutti i riconoscimenti eTwinning: </a:t>
            </a:r>
            <a:r>
              <a:rPr b="1" lang="en-GB" sz="2000"/>
              <a:t>Certificato di qualità Nazionale e Europeo e premi Nazionali e Europei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39" name="Google Shape;139;p7"/>
          <p:cNvSpPr txBox="1"/>
          <p:nvPr>
            <p:ph type="title"/>
          </p:nvPr>
        </p:nvSpPr>
        <p:spPr>
          <a:xfrm>
            <a:off x="1765738" y="2589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GB">
                <a:solidFill>
                  <a:schemeClr val="accent4"/>
                </a:solidFill>
              </a:rPr>
              <a:t>Per avviare un progetto eTwinning</a:t>
            </a:r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998" y="5283909"/>
            <a:ext cx="1234547" cy="83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19" y="4054199"/>
            <a:ext cx="1226926" cy="7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No sign2.svg - Wikipedia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3557" y="2509825"/>
            <a:ext cx="2306663" cy="230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>
            <p:ph idx="1" type="subTitle"/>
          </p:nvPr>
        </p:nvSpPr>
        <p:spPr>
          <a:xfrm>
            <a:off x="6311900" y="1812925"/>
            <a:ext cx="3454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FF0000"/>
                </a:solidFill>
              </a:rPr>
              <a:t>Non possono registrarsi…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/>
              <a:t>personale delle </a:t>
            </a:r>
            <a:r>
              <a:rPr b="1" lang="en-GB" sz="1800"/>
              <a:t>università</a:t>
            </a:r>
            <a:r>
              <a:rPr lang="en-GB" sz="1800"/>
              <a:t>, delle </a:t>
            </a:r>
            <a:r>
              <a:rPr b="1" lang="en-GB" sz="1800"/>
              <a:t>scuole non paritarie </a:t>
            </a:r>
            <a:r>
              <a:rPr lang="en-GB" sz="1800"/>
              <a:t>e delle </a:t>
            </a:r>
            <a:r>
              <a:rPr b="1" lang="en-GB" sz="1800"/>
              <a:t>società private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/>
              <a:t>personale di </a:t>
            </a:r>
            <a:r>
              <a:rPr b="1" lang="en-GB" sz="1800"/>
              <a:t>corsi serali</a:t>
            </a:r>
            <a:r>
              <a:rPr lang="en-GB" sz="1800"/>
              <a:t>, centri istruzione per adulti (</a:t>
            </a:r>
            <a:r>
              <a:rPr b="1" lang="en-GB" sz="1800"/>
              <a:t>CPIA, ex CTP</a:t>
            </a:r>
            <a:r>
              <a:rPr lang="en-GB" sz="1800"/>
              <a:t>) e centri di formazione professionale (</a:t>
            </a:r>
            <a:r>
              <a:rPr b="1" lang="en-GB" sz="1800"/>
              <a:t>CFP</a:t>
            </a:r>
            <a:r>
              <a:rPr lang="en-GB" sz="1800"/>
              <a:t>)</a:t>
            </a:r>
            <a:r>
              <a:rPr lang="en-GB" sz="1800">
                <a:solidFill>
                  <a:srgbClr val="FF0000"/>
                </a:solidFill>
              </a:rPr>
              <a:t>*</a:t>
            </a:r>
            <a:r>
              <a:rPr lang="en-GB" sz="1800"/>
              <a:t>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b="1" lang="en-GB" sz="1800" u="sng">
                <a:solidFill>
                  <a:srgbClr val="FF0000"/>
                </a:solidFill>
              </a:rPr>
              <a:t>studenti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2424906" y="1831976"/>
            <a:ext cx="3959225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Calibri"/>
              <a:buNone/>
            </a:pPr>
            <a:r>
              <a:rPr b="1" lang="en-GB" sz="20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Possono registrarsi…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 (docenti, dirigenti scolastici, bibliotecari, tecnici di laboratorio...)</a:t>
            </a:r>
            <a:r>
              <a:rPr lang="en-GB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scuole di ogni ordine e grado, statali o paritarie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docenti di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materia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con qualsiasi livello di competenze TIC e linguistiche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6456363" y="5513388"/>
            <a:ext cx="360045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1"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i="1" lang="en-GB" sz="1600">
                <a:solidFill>
                  <a:srgbClr val="0D4194"/>
                </a:solidFill>
                <a:latin typeface="Calibri"/>
                <a:ea typeface="Calibri"/>
                <a:cs typeface="Calibri"/>
                <a:sym typeface="Calibri"/>
              </a:rPr>
              <a:t>Questi ultimi a meno che non siano previsti dei corsi della durata di almeno 3 anni aperti a discenti in obbligo scolastico</a:t>
            </a:r>
            <a:r>
              <a:rPr i="1" lang="en-GB" sz="1400">
                <a:solidFill>
                  <a:srgbClr val="0D419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370" y="3644900"/>
            <a:ext cx="2392362" cy="99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2135188" y="6110289"/>
            <a:ext cx="360045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1" i="1" lang="en-GB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1" lang="en-GB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personale amm.vo non è ammissibile. 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1512888" y="1125539"/>
            <a:ext cx="9144001" cy="555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CC6600"/>
                </a:solidFill>
                <a:latin typeface="Calibri"/>
                <a:ea typeface="Calibri"/>
                <a:cs typeface="Calibri"/>
                <a:sym typeface="Calibri"/>
              </a:rPr>
              <a:t>Chi può partecipare a eTwinning?</a:t>
            </a:r>
            <a:endParaRPr b="1" sz="3200">
              <a:solidFill>
                <a:srgbClr val="CC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P yes green.svg - Wikimedia Commons"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735" y="2815081"/>
            <a:ext cx="2401903" cy="216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/>
        </p:nvSpPr>
        <p:spPr>
          <a:xfrm>
            <a:off x="7401712" y="1329142"/>
            <a:ext cx="397169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Noto Sans Symbols"/>
              <a:buChar char="✔"/>
            </a:pPr>
            <a:r>
              <a:rPr b="1" lang="en-GB" sz="2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Un docente = una registrazione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Nessun limite di iscritti per scuola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Non ci sono “responsabili eTwinning”, ognuno partecipa individualmente (salvo voler collaborare con i colleghi), con un proprio profilo da personalizzare nel social network degli insegnanti europei.</a:t>
            </a:r>
            <a:endParaRPr sz="200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367808" y="5733256"/>
            <a:ext cx="48245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pter 17: Second Language Learning and Teaching: Learning Styles &amp;  Strategies | Second Language Acquisition"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88" y="2475075"/>
            <a:ext cx="4860325" cy="29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475003" y="1495482"/>
            <a:ext cx="336451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✔"/>
            </a:pPr>
            <a:r>
              <a:rPr b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solo insegnanti di lingue!</a:t>
            </a:r>
            <a:endParaRPr/>
          </a:p>
        </p:txBody>
      </p:sp>
      <p:pic>
        <p:nvPicPr>
          <p:cNvPr descr="File:No sign2.svg - Wikipedia"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448" y="2764686"/>
            <a:ext cx="2614302" cy="261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2024-05-08T12:48:17Z</dcterms:created>
  <dc:creator>Luca Librandi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0x01010005A00527C250394F83853090CB385877</vt:lpwstr>
  </property>
</Properties>
</file>